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1558" r:id="rId3"/>
    <p:sldId id="1568" r:id="rId4"/>
    <p:sldId id="1559" r:id="rId5"/>
    <p:sldId id="1561" r:id="rId6"/>
    <p:sldId id="1563" r:id="rId7"/>
    <p:sldId id="1560" r:id="rId8"/>
    <p:sldId id="1569" r:id="rId9"/>
    <p:sldId id="1570" r:id="rId10"/>
    <p:sldId id="1573" r:id="rId11"/>
    <p:sldId id="1574" r:id="rId12"/>
    <p:sldId id="1571" r:id="rId13"/>
  </p:sldIdLst>
  <p:sldSz cx="9144000" cy="5715000" type="screen16x10"/>
  <p:notesSz cx="6858000" cy="9144000"/>
  <p:embeddedFontLst>
    <p:embeddedFont>
      <p:font typeface="等线" panose="02010600030101010101" charset="-122"/>
      <p:regular r:id="rId19"/>
    </p:embeddedFont>
    <p:embeddedFont>
      <p:font typeface="微软雅黑 Light" panose="020B0502040204020203" pitchFamily="34" charset="-122"/>
      <p:regular r:id="rId20"/>
    </p:embeddedFont>
    <p:embeddedFont>
      <p:font typeface="微软雅黑" panose="020B0503020204020204" pitchFamily="34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35" userDrawn="1">
          <p15:clr>
            <a:srgbClr val="A4A3A4"/>
          </p15:clr>
        </p15:guide>
        <p15:guide id="2" pos="3742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E384B"/>
    <a:srgbClr val="FF9300"/>
    <a:srgbClr val="BD384B"/>
    <a:srgbClr val="FFFF99"/>
    <a:srgbClr val="515151"/>
    <a:srgbClr val="941100"/>
    <a:srgbClr val="FF2F92"/>
    <a:srgbClr val="0432FF"/>
    <a:srgbClr val="00FB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23" autoAdjust="0"/>
    <p:restoredTop sz="90797" autoAdjust="0"/>
  </p:normalViewPr>
  <p:slideViewPr>
    <p:cSldViewPr showGuides="1">
      <p:cViewPr varScale="1">
        <p:scale>
          <a:sx n="132" d="100"/>
          <a:sy n="132" d="100"/>
        </p:scale>
        <p:origin x="184" y="264"/>
      </p:cViewPr>
      <p:guideLst>
        <p:guide orient="horz" pos="1835"/>
        <p:guide pos="374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1" d="100"/>
          <a:sy n="121" d="100"/>
        </p:scale>
        <p:origin x="386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4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构建分布式深度学习推荐系统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软件学院</a:t>
            </a:r>
            <a:r>
              <a:rPr lang="en-US" altLang="zh-CN"/>
              <a:t>-</a:t>
            </a:r>
            <a:r>
              <a:rPr lang="zh-CN" altLang="en-US"/>
              <a:t>张岳轩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进展：构建系统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6100" y="2667635"/>
            <a:ext cx="4588510" cy="2629535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 sz="1800" b="0"/>
              <a:t>已经使用开源</a:t>
            </a:r>
            <a:r>
              <a:rPr lang="en-US" altLang="zh-CN" sz="1800" b="0"/>
              <a:t> e-commerce </a:t>
            </a:r>
            <a:r>
              <a:rPr lang="zh-CN" altLang="en-US" sz="1800" b="0"/>
              <a:t>项目</a:t>
            </a:r>
            <a:r>
              <a:rPr lang="en-US" altLang="zh-CN" sz="1800" b="0"/>
              <a:t> broadleaf + MySQL </a:t>
            </a:r>
            <a:r>
              <a:rPr lang="zh-CN" altLang="en-US" sz="1800" b="0"/>
              <a:t>搭起一个</a:t>
            </a:r>
            <a:r>
              <a:rPr lang="en-US" altLang="zh-CN" sz="1800" b="0"/>
              <a:t> Web </a:t>
            </a:r>
            <a:r>
              <a:rPr lang="zh-CN" altLang="en-US" sz="1800" b="0"/>
              <a:t>应用</a:t>
            </a:r>
            <a:endParaRPr lang="zh-CN" altLang="en-US" sz="1800" b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10" y="2857500"/>
            <a:ext cx="3816350" cy="20396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周末（</a:t>
            </a:r>
            <a:r>
              <a:rPr lang="en-US" altLang="zh-CN" sz="2000"/>
              <a:t>3.9 - 3.10</a:t>
            </a:r>
            <a:r>
              <a:rPr lang="zh-CN" altLang="en-US" sz="2000"/>
              <a:t>）完成开题报告</a:t>
            </a:r>
            <a:endParaRPr lang="zh-CN" altLang="en-US" sz="2000"/>
          </a:p>
          <a:p>
            <a:r>
              <a:rPr lang="zh-CN" altLang="en-US" sz="2000"/>
              <a:t>下周内（</a:t>
            </a:r>
            <a:r>
              <a:rPr lang="en-US" altLang="zh-CN" sz="2000"/>
              <a:t>3.11 - 3.15</a:t>
            </a:r>
            <a:r>
              <a:rPr lang="zh-CN" altLang="en-US" sz="2000"/>
              <a:t>）搭建消息队列（</a:t>
            </a:r>
            <a:r>
              <a:rPr lang="en-US" altLang="zh-CN" sz="2000"/>
              <a:t>kafka</a:t>
            </a:r>
            <a:r>
              <a:rPr lang="zh-CN" altLang="en-US" sz="2000"/>
              <a:t>）和数据仓库（</a:t>
            </a:r>
            <a:r>
              <a:rPr lang="en-US" altLang="zh-CN" sz="2000"/>
              <a:t>spark</a:t>
            </a:r>
            <a:r>
              <a:rPr lang="zh-CN" altLang="en-US" sz="2000"/>
              <a:t>）</a:t>
            </a:r>
            <a:endParaRPr lang="zh-CN" altLang="en-US" sz="2000"/>
          </a:p>
          <a:p>
            <a:r>
              <a:rPr lang="zh-CN" altLang="en-US" sz="2000"/>
              <a:t>按照修改意见完善开题报告</a:t>
            </a:r>
            <a:endParaRPr lang="zh-CN" altLang="en-US" sz="2000"/>
          </a:p>
          <a:p>
            <a:endParaRPr lang="zh-CN" altLang="en-US" sz="20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05" y="2244623"/>
            <a:ext cx="7772400" cy="1225021"/>
          </a:xfrm>
        </p:spPr>
        <p:txBody>
          <a:bodyPr/>
          <a:p>
            <a:r>
              <a:rPr lang="zh-CN" altLang="en-US"/>
              <a:t>第一周汇报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项目背景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800" b="0"/>
              <a:t>推荐系统是现代智能应用不可或缺的关键组件（抖音、淘宝、</a:t>
            </a:r>
            <a:r>
              <a:rPr lang="en-US" altLang="zh-CN" sz="1800" b="0"/>
              <a:t>B </a:t>
            </a:r>
            <a:r>
              <a:rPr lang="zh-CN" altLang="en-US" sz="1800" b="0"/>
              <a:t>站）</a:t>
            </a:r>
            <a:endParaRPr lang="zh-CN" altLang="en-US" sz="1800" b="0"/>
          </a:p>
          <a:p>
            <a:r>
              <a:rPr lang="zh-CN" altLang="en-US" sz="1800" b="0"/>
              <a:t>最为高效、准确的推荐系统采用深度学习技术，而深度学习模型的有效性需要大量数据作为支撑</a:t>
            </a:r>
            <a:endParaRPr lang="zh-CN" altLang="en-US" sz="1800" b="0"/>
          </a:p>
          <a:p>
            <a:r>
              <a:rPr lang="zh-CN" altLang="en-US" sz="1800" b="0"/>
              <a:t>这就使得推荐系统成为一个由底层数据系统、上层深度学习模型等子系统构成的复杂系统，同时为了处理海量数据往往还要分布式部署</a:t>
            </a:r>
            <a:endParaRPr lang="zh-CN" altLang="en-US" sz="1800" b="0"/>
          </a:p>
          <a:p>
            <a:r>
              <a:rPr lang="zh-CN" altLang="en-US" sz="1800" b="0"/>
              <a:t>这样由多个组件构成的复杂组合系统必然存在着大量的优化空间，然而如今却没有一个开源的最佳实践，阻碍了对推荐系统从系统优化角度开展研究</a:t>
            </a:r>
            <a:endParaRPr lang="zh-CN" altLang="en-US" sz="1800" b="0"/>
          </a:p>
          <a:p>
            <a:r>
              <a:rPr lang="zh-CN" altLang="en-US" sz="1800" b="0"/>
              <a:t>本课题致力于调研并实际构建一个分布式深度学习系统，并试图从中发现潜在的研究问题</a:t>
            </a:r>
            <a:endParaRPr lang="zh-CN" altLang="en-US" sz="1800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要回答的研究问题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SOTA </a:t>
            </a:r>
            <a:r>
              <a:rPr lang="zh-CN" altLang="en-US"/>
              <a:t>推荐系统是如何构建的？</a:t>
            </a:r>
            <a:endParaRPr lang="zh-CN" altLang="en-US"/>
          </a:p>
          <a:p>
            <a:pPr lvl="1"/>
            <a:r>
              <a:rPr lang="zh-CN" altLang="en-US" sz="2000"/>
              <a:t>有哪些组件？各组件是否存在开源实践？</a:t>
            </a:r>
            <a:endParaRPr lang="zh-CN" altLang="en-US" sz="2000"/>
          </a:p>
          <a:p>
            <a:pPr lvl="1"/>
            <a:r>
              <a:rPr lang="zh-CN" altLang="en-US" sz="2000"/>
              <a:t>组件是怎样被结合在一起的？</a:t>
            </a:r>
            <a:endParaRPr lang="zh-CN" altLang="en-US" sz="2000"/>
          </a:p>
          <a:p>
            <a:pPr lvl="0"/>
            <a:r>
              <a:rPr lang="zh-CN" altLang="en-US"/>
              <a:t>分布式推荐系统中有哪些潜在的优化空间？</a:t>
            </a:r>
            <a:endParaRPr lang="zh-CN" altLang="en-US"/>
          </a:p>
          <a:p>
            <a:pPr lvl="1"/>
            <a:r>
              <a:rPr lang="zh-CN" altLang="en-US" sz="2000"/>
              <a:t>哪些是因为组件本身并非定制化而导致？哪些又是如此复杂的系统所面临的共性问题？（研究机会）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调研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SOTA </a:t>
            </a:r>
            <a:r>
              <a:rPr lang="zh-CN" altLang="en-US">
                <a:sym typeface="+mn-ea"/>
              </a:rPr>
              <a:t>推荐系统是如何构建的？</a:t>
            </a:r>
            <a:endParaRPr lang="zh-CN" altLang="en-US">
              <a:sym typeface="+mn-ea"/>
            </a:endParaRPr>
          </a:p>
          <a:p>
            <a:r>
              <a:rPr lang="zh-CN" altLang="en-US"/>
              <a:t>调研各个组件的开源实践</a:t>
            </a:r>
            <a:endParaRPr lang="zh-CN" altLang="en-US"/>
          </a:p>
          <a:p>
            <a:r>
              <a:rPr lang="zh-CN" altLang="en-US"/>
              <a:t>学习各个组件的使用方式</a:t>
            </a:r>
            <a:endParaRPr lang="zh-CN" altLang="en-US"/>
          </a:p>
          <a:p>
            <a:r>
              <a:rPr lang="zh-CN" altLang="en-US"/>
              <a:t>编码，构建推荐系统</a:t>
            </a:r>
            <a:endParaRPr lang="zh-CN" altLang="en-US"/>
          </a:p>
          <a:p>
            <a:r>
              <a:rPr lang="zh-CN" altLang="en-US"/>
              <a:t>测试</a:t>
            </a:r>
            <a:endParaRPr lang="zh-CN" altLang="en-US"/>
          </a:p>
          <a:p>
            <a:r>
              <a:rPr lang="zh-CN" altLang="en-US"/>
              <a:t>在完整系统中企图发现研究问题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项目进展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Picture 4" descr="1280X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0065" y="2569210"/>
            <a:ext cx="5191760" cy="298577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前期调研已经基本结束，得出下图所示的架构</a:t>
            </a:r>
            <a:endParaRPr lang="zh-CN" altLang="en-US"/>
          </a:p>
          <a:p>
            <a:r>
              <a:rPr lang="zh-CN" altLang="en-US"/>
              <a:t>各个组件基本都找到开源实践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05" y="2244623"/>
            <a:ext cx="7772400" cy="1225021"/>
          </a:xfrm>
        </p:spPr>
        <p:txBody>
          <a:bodyPr/>
          <a:p>
            <a:r>
              <a:rPr lang="zh-CN" altLang="en-US"/>
              <a:t>第二周汇报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</a:t>
            </a:r>
            <a:r>
              <a:rPr lang="en-US" altLang="zh-CN"/>
              <a:t>: </a:t>
            </a:r>
            <a:r>
              <a:rPr lang="zh-CN" altLang="en-US"/>
              <a:t>找引用论文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en-US" altLang="zh-CN" sz="1800" b="0"/>
              <a:t>[1] </a:t>
            </a:r>
            <a:r>
              <a:rPr sz="1800" b="0"/>
              <a:t>Paul Covington, Jay Adams, and Emre Sargin. 2016. Deep Neural Networks for YouTube Recommendations. In Proceedings of the 10th ACM Conference on Recommender Systems. New York, NY, USA.</a:t>
            </a:r>
            <a:endParaRPr sz="1800" b="0"/>
          </a:p>
          <a:p>
            <a:r>
              <a:rPr lang="en-US" altLang="zh-CN" sz="1800" b="0"/>
              <a:t>[2] Xinyang Yi, Ji Yang, Lichan Hong, Derek Zhiyuan Cheng, Lukasz Heldt, Aditee Kumthekar, Zhe Zhao, Li Wei, and Ed Chi. 2019. Sampling-bias-corrected neural modeling for large corpus item recommendations. In Proceedings of the 13th ACM Conference on Recommender Systems (RecSys '19). Association for Computing Machinery, New York, NY, USA, 269–277. https://doi.org/10.1145/3298689.3346996</a:t>
            </a:r>
            <a:endParaRPr lang="en-US" altLang="zh-CN" sz="1800" b="0"/>
          </a:p>
          <a:p>
            <a:r>
              <a:rPr lang="en-US" altLang="zh-CN" sz="1800" b="0"/>
              <a:t>[3] Xu HL, Wu X, Li XD, Yan BP. Comparison study of Internet recommendation system. Journal of Software, 2009,20(2):350−362.</a:t>
            </a:r>
            <a:endParaRPr lang="en-US" altLang="zh-CN" sz="1800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进展</a:t>
            </a:r>
            <a:r>
              <a:rPr lang="en-US" altLang="zh-CN"/>
              <a:t>: </a:t>
            </a:r>
            <a:r>
              <a:rPr lang="zh-CN" altLang="en-US"/>
              <a:t>准备参考材料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5875" y="1201420"/>
            <a:ext cx="3294380" cy="42030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0</TotalTime>
  <Words>1383</Words>
  <Application>WPS Presentation</Application>
  <PresentationFormat>On-screen Show (16:10)</PresentationFormat>
  <Paragraphs>76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等线</vt:lpstr>
      <vt:lpstr>微软雅黑 Light</vt:lpstr>
      <vt:lpstr>微软雅黑</vt:lpstr>
      <vt:lpstr>Arial Unicode MS</vt:lpstr>
      <vt:lpstr>Calibri</vt:lpstr>
      <vt:lpstr>Office 主题​​</vt:lpstr>
      <vt:lpstr>构建分布式深度学习推荐系统</vt:lpstr>
      <vt:lpstr>构建分布式深度学习推荐系统</vt:lpstr>
      <vt:lpstr>项目背景</vt:lpstr>
      <vt:lpstr>要回答的研究问题</vt:lpstr>
      <vt:lpstr>计划</vt:lpstr>
      <vt:lpstr>项目进展</vt:lpstr>
      <vt:lpstr>第一周汇报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黑某</cp:lastModifiedBy>
  <cp:revision>6120</cp:revision>
  <cp:lastPrinted>2023-12-05T14:49:00Z</cp:lastPrinted>
  <dcterms:created xsi:type="dcterms:W3CDTF">2023-12-05T14:49:00Z</dcterms:created>
  <dcterms:modified xsi:type="dcterms:W3CDTF">2024-03-08T07:01:51Z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C3B8229DE3544831A65F0B2FD4104C0A_13</vt:lpwstr>
  </property>
  <property fmtid="{D5CDD505-2E9C-101B-9397-08002B2CF9AE}" pid="3" name="KSOProductBuildVer">
    <vt:lpwstr>1033-12.2.0.13489</vt:lpwstr>
  </property>
</Properties>
</file>

<file path=docProps/thumbnail.jpeg>
</file>